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14" r:id="rId4"/>
    <p:sldId id="258" r:id="rId5"/>
    <p:sldId id="290" r:id="rId6"/>
    <p:sldId id="277" r:id="rId7"/>
    <p:sldId id="276" r:id="rId8"/>
    <p:sldId id="256" r:id="rId9"/>
    <p:sldId id="275" r:id="rId10"/>
    <p:sldId id="260" r:id="rId11"/>
    <p:sldId id="261" r:id="rId12"/>
    <p:sldId id="336" r:id="rId13"/>
    <p:sldId id="262" r:id="rId14"/>
    <p:sldId id="266" r:id="rId15"/>
    <p:sldId id="263" r:id="rId16"/>
    <p:sldId id="264" r:id="rId17"/>
    <p:sldId id="267" r:id="rId18"/>
    <p:sldId id="307" r:id="rId19"/>
    <p:sldId id="268" r:id="rId20"/>
    <p:sldId id="305" r:id="rId21"/>
    <p:sldId id="291" r:id="rId22"/>
    <p:sldId id="308" r:id="rId23"/>
    <p:sldId id="259" r:id="rId24"/>
    <p:sldId id="306" r:id="rId25"/>
    <p:sldId id="31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C98E-D5EE-48ED-900D-C769837393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8CBA6-6899-4FFF-9364-940226667E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419965" y="2143765"/>
            <a:ext cx="3065846" cy="4461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422792" y="172348"/>
            <a:ext cx="3065846" cy="44610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307525" y="2148344"/>
            <a:ext cx="3065846" cy="44610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92258" y="125766"/>
            <a:ext cx="3065846" cy="44610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9411" y="1704512"/>
            <a:ext cx="2214514" cy="3222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29460" y="172348"/>
            <a:ext cx="3065846" cy="44610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4794170" y="1305248"/>
            <a:ext cx="2734093" cy="39843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0646" y="874455"/>
            <a:ext cx="5234510" cy="2553335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“索”即“束”，是用细束绳串起来的雀鸟，所以“一索”的图案以鸟代表，几索就是几束鸟，奖金则是按鸟的多少计算的。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6133" t="18886" b="60051"/>
          <a:stretch>
            <a:fillRect/>
          </a:stretch>
        </p:blipFill>
        <p:spPr>
          <a:xfrm>
            <a:off x="7612653" y="1053975"/>
            <a:ext cx="2849656" cy="10231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0646" y="3927764"/>
            <a:ext cx="3527049" cy="156845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“万”即是赏钱的单位，几万就是赏钱的数目。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2827" b="37070"/>
          <a:stretch>
            <a:fillRect/>
          </a:stretch>
        </p:blipFill>
        <p:spPr>
          <a:xfrm>
            <a:off x="4947190" y="4313099"/>
            <a:ext cx="6496050" cy="9765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11" r="44075"/>
          <a:stretch>
            <a:fillRect/>
          </a:stretch>
        </p:blipFill>
        <p:spPr>
          <a:xfrm>
            <a:off x="7235299" y="2177558"/>
            <a:ext cx="3604363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4794170" y="1305248"/>
            <a:ext cx="2734093" cy="39843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0765" y="2391410"/>
            <a:ext cx="10515600" cy="2075180"/>
          </a:xfrm>
        </p:spPr>
        <p:txBody>
          <a:bodyPr>
            <a:no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4800"/>
              <a:t>为什么一条的符号不是单单一个条，而是以幺鸡的形式出现的呢？</a:t>
            </a:r>
            <a:endParaRPr lang="zh-CN" altLang="en-US"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343635" y="2653569"/>
            <a:ext cx="38379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将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2565177"/>
            <a:ext cx="38379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麻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7524" y="725848"/>
            <a:ext cx="8595063" cy="556360"/>
          </a:xfr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“东南西北”为风向，故称“风”，火药枪射鸟应考虑风向。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092" y="1020911"/>
            <a:ext cx="5781675" cy="2028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2505" r="19410"/>
          <a:stretch>
            <a:fillRect/>
          </a:stretch>
        </p:blipFill>
        <p:spPr>
          <a:xfrm>
            <a:off x="6229257" y="1429481"/>
            <a:ext cx="4279315" cy="15519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5315" y="3065015"/>
            <a:ext cx="11182905" cy="83099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“中、白、发”：“中”即射中之意，故为红色；“白”即白板，放空炮；“发”即发放赏金，领赏发财。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0578" t="31575" r="25198" b="11531"/>
          <a:stretch>
            <a:fillRect/>
          </a:stretch>
        </p:blipFill>
        <p:spPr>
          <a:xfrm>
            <a:off x="3133815" y="4121532"/>
            <a:ext cx="1704515" cy="20619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4799" y="3979556"/>
            <a:ext cx="1804322" cy="2228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56" t="42860" r="40604" b="40655"/>
          <a:stretch>
            <a:fillRect/>
          </a:stretch>
        </p:blipFill>
        <p:spPr>
          <a:xfrm>
            <a:off x="7657351" y="4043285"/>
            <a:ext cx="1804321" cy="216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771" y="1200719"/>
            <a:ext cx="3060457" cy="44565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1567906"/>
            <a:ext cx="11503152" cy="5070638"/>
          </a:xfrm>
        </p:spPr>
        <p:txBody>
          <a:bodyPr>
            <a:normAutofit fontScale="25000" lnSpcReduction="20000"/>
          </a:bodyPr>
          <a:lstStyle/>
          <a:p>
            <a:r>
              <a:rPr lang="zh-CN" altLang="zh-CN" sz="7200" dirty="0"/>
              <a:t>麻将有多少张牌：一副完整的麻将牌共</a:t>
            </a:r>
            <a:r>
              <a:rPr lang="en-US" altLang="zh-CN" sz="7200" b="1" u="sng" dirty="0">
                <a:solidFill>
                  <a:srgbClr val="FF0000"/>
                </a:solidFill>
              </a:rPr>
              <a:t>152</a:t>
            </a:r>
            <a:r>
              <a:rPr lang="zh-CN" altLang="zh-CN" sz="7200" dirty="0"/>
              <a:t>张，包括字牌、花牌、序数牌、百搭牌。流行的是精简版</a:t>
            </a:r>
            <a:endParaRPr lang="en-US" altLang="zh-CN" sz="7200" dirty="0"/>
          </a:p>
          <a:p>
            <a:pPr marL="0" indent="0">
              <a:buNone/>
            </a:pPr>
            <a:r>
              <a:rPr lang="zh-CN" altLang="zh-CN" sz="7200" dirty="0"/>
              <a:t>麻将，不含百搭和大白板，共</a:t>
            </a:r>
            <a:r>
              <a:rPr lang="en-US" altLang="zh-CN" sz="7200" b="1" u="sng" dirty="0">
                <a:solidFill>
                  <a:srgbClr val="FF0000"/>
                </a:solidFill>
              </a:rPr>
              <a:t>144</a:t>
            </a:r>
            <a:r>
              <a:rPr lang="zh-CN" altLang="zh-CN" sz="7200" dirty="0"/>
              <a:t>张。</a:t>
            </a:r>
            <a:endParaRPr lang="zh-CN" altLang="zh-CN" sz="7200" dirty="0"/>
          </a:p>
          <a:p>
            <a:r>
              <a:rPr lang="zh-CN" altLang="zh-CN" sz="7200" dirty="0"/>
              <a:t>字牌（合计</a:t>
            </a:r>
            <a:r>
              <a:rPr lang="en-US" altLang="zh-CN" sz="7200" dirty="0"/>
              <a:t>28</a:t>
            </a:r>
            <a:r>
              <a:rPr lang="zh-CN" altLang="zh-CN" sz="7200" dirty="0"/>
              <a:t>张）</a:t>
            </a:r>
            <a:endParaRPr lang="zh-CN" altLang="zh-CN" sz="7200" dirty="0"/>
          </a:p>
          <a:p>
            <a:pPr marL="0" indent="0">
              <a:buNone/>
            </a:pPr>
            <a:r>
              <a:rPr lang="en-US" altLang="zh-CN" sz="7200" dirty="0"/>
              <a:t>          </a:t>
            </a:r>
            <a:r>
              <a:rPr lang="zh-CN" altLang="zh-CN" sz="7200" dirty="0"/>
              <a:t>风牌：东、南、西、北各</a:t>
            </a:r>
            <a:r>
              <a:rPr lang="en-US" altLang="zh-CN" sz="7200" dirty="0"/>
              <a:t>4</a:t>
            </a:r>
            <a:r>
              <a:rPr lang="zh-CN" altLang="zh-CN" sz="7200" dirty="0"/>
              <a:t>张，共</a:t>
            </a:r>
            <a:r>
              <a:rPr lang="en-US" altLang="zh-CN" sz="7200" dirty="0"/>
              <a:t>16</a:t>
            </a:r>
            <a:r>
              <a:rPr lang="zh-CN" altLang="zh-CN" sz="7200" dirty="0"/>
              <a:t>张。</a:t>
            </a:r>
            <a:endParaRPr lang="en-US" altLang="zh-CN" sz="7200" dirty="0"/>
          </a:p>
          <a:p>
            <a:pPr marL="0" indent="0">
              <a:buNone/>
            </a:pPr>
            <a:r>
              <a:rPr lang="en-US" altLang="zh-CN" sz="7200" dirty="0"/>
              <a:t>          </a:t>
            </a:r>
            <a:r>
              <a:rPr lang="zh-CN" altLang="zh-CN" sz="7200" dirty="0"/>
              <a:t>箭牌：中、发、白各</a:t>
            </a:r>
            <a:r>
              <a:rPr lang="en-US" altLang="zh-CN" sz="7200" dirty="0"/>
              <a:t>4</a:t>
            </a:r>
            <a:r>
              <a:rPr lang="zh-CN" altLang="zh-CN" sz="7200" dirty="0"/>
              <a:t>张，共</a:t>
            </a:r>
            <a:r>
              <a:rPr lang="en-US" altLang="zh-CN" sz="7200" dirty="0"/>
              <a:t>12</a:t>
            </a:r>
            <a:r>
              <a:rPr lang="zh-CN" altLang="zh-CN" sz="7200" dirty="0"/>
              <a:t>张。</a:t>
            </a:r>
            <a:endParaRPr lang="zh-CN" altLang="zh-CN" sz="7200" dirty="0"/>
          </a:p>
          <a:p>
            <a:r>
              <a:rPr lang="zh-CN" altLang="zh-CN" sz="7200" dirty="0"/>
              <a:t>花牌（合计</a:t>
            </a:r>
            <a:r>
              <a:rPr lang="en-US" altLang="zh-CN" sz="7200" dirty="0"/>
              <a:t>8</a:t>
            </a:r>
            <a:r>
              <a:rPr lang="zh-CN" altLang="zh-CN" sz="7200" dirty="0"/>
              <a:t>张）</a:t>
            </a:r>
            <a:endParaRPr lang="zh-CN" altLang="zh-CN" sz="7200" dirty="0"/>
          </a:p>
          <a:p>
            <a:r>
              <a:rPr lang="zh-CN" altLang="zh-CN" sz="7200" dirty="0"/>
              <a:t>春夏秋冬梅兰竹菊各一张，共</a:t>
            </a:r>
            <a:r>
              <a:rPr lang="en-US" altLang="zh-CN" sz="7200" dirty="0"/>
              <a:t>8</a:t>
            </a:r>
            <a:r>
              <a:rPr lang="zh-CN" altLang="zh-CN" sz="7200" dirty="0"/>
              <a:t>张。</a:t>
            </a:r>
            <a:endParaRPr lang="zh-CN" altLang="zh-CN" sz="7200" dirty="0"/>
          </a:p>
          <a:p>
            <a:r>
              <a:rPr lang="zh-CN" altLang="zh-CN" sz="7200" dirty="0"/>
              <a:t>序数牌（合计</a:t>
            </a:r>
            <a:r>
              <a:rPr lang="en-US" altLang="zh-CN" sz="7200" dirty="0"/>
              <a:t>108</a:t>
            </a:r>
            <a:r>
              <a:rPr lang="zh-CN" altLang="zh-CN" sz="7200" dirty="0"/>
              <a:t>张）</a:t>
            </a:r>
            <a:endParaRPr lang="zh-CN" altLang="zh-CN" sz="7200" dirty="0"/>
          </a:p>
          <a:p>
            <a:r>
              <a:rPr lang="zh-CN" altLang="zh-CN" sz="7200" dirty="0"/>
              <a:t>万子牌：从一万到九万，各</a:t>
            </a:r>
            <a:r>
              <a:rPr lang="en-US" altLang="zh-CN" sz="7200" dirty="0"/>
              <a:t>4</a:t>
            </a:r>
            <a:r>
              <a:rPr lang="zh-CN" altLang="zh-CN" sz="7200" dirty="0"/>
              <a:t>张，合计</a:t>
            </a:r>
            <a:r>
              <a:rPr lang="en-US" altLang="zh-CN" sz="7200" dirty="0"/>
              <a:t>36</a:t>
            </a:r>
            <a:r>
              <a:rPr lang="zh-CN" altLang="zh-CN" sz="7200" dirty="0"/>
              <a:t>张</a:t>
            </a:r>
            <a:endParaRPr lang="zh-CN" altLang="zh-CN" sz="7200" dirty="0"/>
          </a:p>
          <a:p>
            <a:r>
              <a:rPr lang="zh-CN" altLang="zh-CN" sz="7200" dirty="0"/>
              <a:t>筒子牌：从一筒到九筒，各</a:t>
            </a:r>
            <a:r>
              <a:rPr lang="en-US" altLang="zh-CN" sz="7200" dirty="0"/>
              <a:t>4</a:t>
            </a:r>
            <a:r>
              <a:rPr lang="zh-CN" altLang="zh-CN" sz="7200" dirty="0"/>
              <a:t>张，合计</a:t>
            </a:r>
            <a:r>
              <a:rPr lang="en-US" altLang="zh-CN" sz="7200" dirty="0"/>
              <a:t>36</a:t>
            </a:r>
            <a:r>
              <a:rPr lang="zh-CN" altLang="zh-CN" sz="7200" dirty="0"/>
              <a:t>张</a:t>
            </a:r>
            <a:endParaRPr lang="zh-CN" altLang="zh-CN" sz="7200" dirty="0"/>
          </a:p>
          <a:p>
            <a:r>
              <a:rPr lang="zh-CN" altLang="zh-CN" sz="7200" dirty="0"/>
              <a:t>索子牌：从一索到九索，各</a:t>
            </a:r>
            <a:r>
              <a:rPr lang="en-US" altLang="zh-CN" sz="7200" dirty="0"/>
              <a:t>4</a:t>
            </a:r>
            <a:r>
              <a:rPr lang="zh-CN" altLang="zh-CN" sz="7200" dirty="0"/>
              <a:t>张，合计</a:t>
            </a:r>
            <a:r>
              <a:rPr lang="en-US" altLang="zh-CN" sz="7200" dirty="0"/>
              <a:t>36</a:t>
            </a:r>
            <a:r>
              <a:rPr lang="zh-CN" altLang="zh-CN" sz="7200" dirty="0"/>
              <a:t>张。也有的地方称为条，从一条到九条。</a:t>
            </a:r>
            <a:endParaRPr lang="zh-CN" altLang="zh-CN" sz="7200" dirty="0"/>
          </a:p>
          <a:p>
            <a:r>
              <a:rPr lang="zh-CN" altLang="zh-CN" sz="7200" dirty="0"/>
              <a:t>百搭牌（合计</a:t>
            </a:r>
            <a:r>
              <a:rPr lang="en-US" altLang="zh-CN" sz="7200" dirty="0"/>
              <a:t>8</a:t>
            </a:r>
            <a:r>
              <a:rPr lang="zh-CN" altLang="zh-CN" sz="7200" dirty="0"/>
              <a:t>张）</a:t>
            </a:r>
            <a:endParaRPr lang="zh-CN" altLang="zh-CN" sz="7200" dirty="0"/>
          </a:p>
          <a:p>
            <a:r>
              <a:rPr lang="zh-CN" altLang="zh-CN" sz="7200" dirty="0"/>
              <a:t>财神、猫、老鼠、聚宝盆各一张，百搭牌</a:t>
            </a:r>
            <a:r>
              <a:rPr lang="en-US" altLang="zh-CN" sz="7200" dirty="0"/>
              <a:t>4</a:t>
            </a:r>
            <a:r>
              <a:rPr lang="zh-CN" altLang="zh-CN" sz="7200" dirty="0"/>
              <a:t>张，共</a:t>
            </a:r>
            <a:r>
              <a:rPr lang="en-US" altLang="zh-CN" sz="7200" dirty="0"/>
              <a:t>8</a:t>
            </a:r>
            <a:r>
              <a:rPr lang="zh-CN" altLang="zh-CN" sz="7200" dirty="0"/>
              <a:t>张。有的地方四张大白板和四张百搭牌，合计</a:t>
            </a:r>
            <a:r>
              <a:rPr lang="en-US" altLang="zh-CN" sz="7200" dirty="0"/>
              <a:t>8</a:t>
            </a:r>
            <a:r>
              <a:rPr lang="zh-CN" altLang="zh-CN" sz="7200" dirty="0"/>
              <a:t>张</a:t>
            </a:r>
            <a:endParaRPr lang="zh-CN" altLang="zh-CN" sz="72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566" t="30007" r="7735" b="48349"/>
          <a:stretch>
            <a:fillRect/>
          </a:stretch>
        </p:blipFill>
        <p:spPr>
          <a:xfrm>
            <a:off x="7224084" y="3706360"/>
            <a:ext cx="3864746" cy="7235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46575" y="2046121"/>
            <a:ext cx="3065846" cy="44610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19549" y="2912527"/>
            <a:ext cx="734433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杠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843" y="2940921"/>
            <a:ext cx="48805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吃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76121" y="22511"/>
            <a:ext cx="46217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胡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9172" y="19576"/>
            <a:ext cx="326374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碰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136" y="1066710"/>
            <a:ext cx="3263744" cy="589857"/>
          </a:xfr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“碰”即“彭”的枪声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67" y="2026237"/>
            <a:ext cx="1834835" cy="19302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37285" y="946139"/>
            <a:ext cx="6811003" cy="95313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成牌叫“和”（音胡），“和”“鹘”谐音，“鹘”是一种捕雀的鹰。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3734" t="33599" r="8967" b="40534"/>
          <a:stretch>
            <a:fillRect/>
          </a:stretch>
        </p:blipFill>
        <p:spPr>
          <a:xfrm>
            <a:off x="533508" y="4218056"/>
            <a:ext cx="3876688" cy="972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832" t="24776" r="8367" b="46224"/>
          <a:stretch>
            <a:fillRect/>
          </a:stretch>
        </p:blipFill>
        <p:spPr>
          <a:xfrm>
            <a:off x="6403002" y="2373585"/>
            <a:ext cx="3668567" cy="9522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l="11004" t="47879" r="7735" b="31489"/>
          <a:stretch>
            <a:fillRect/>
          </a:stretch>
        </p:blipFill>
        <p:spPr>
          <a:xfrm rot="10800000">
            <a:off x="5777425" y="3703480"/>
            <a:ext cx="4554245" cy="8672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46876" y="3154314"/>
            <a:ext cx="107624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碰碰胡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102" y="156669"/>
            <a:ext cx="962339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清一色</a:t>
            </a:r>
            <a:endParaRPr lang="zh-CN" altLang="en-US" sz="239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03503" y="2377961"/>
            <a:ext cx="6635521" cy="107632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太仓方言中，“麻雀儿”和“麻将”读音相似，也被称作“麻将”。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13533" t="53867" r="11566" b="33866"/>
          <a:stretch>
            <a:fillRect/>
          </a:stretch>
        </p:blipFill>
        <p:spPr>
          <a:xfrm rot="10800000">
            <a:off x="4800075" y="727913"/>
            <a:ext cx="6848856" cy="8412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6334" t="34201" r="9466" b="49618"/>
          <a:stretch>
            <a:fillRect/>
          </a:stretch>
        </p:blipFill>
        <p:spPr>
          <a:xfrm>
            <a:off x="530352" y="4263978"/>
            <a:ext cx="6995160" cy="10081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563075" y="865609"/>
            <a:ext cx="3065846" cy="44610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45024"/>
            <a:ext cx="10515600" cy="1325563"/>
          </a:xfrm>
        </p:spPr>
        <p:txBody>
          <a:bodyPr/>
          <a:lstStyle/>
          <a:p>
            <a:r>
              <a:rPr lang="zh-CN" altLang="en-US" dirty="0"/>
              <a:t>打牌术语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1040" y="1770587"/>
            <a:ext cx="10909917" cy="4351338"/>
          </a:xfrm>
        </p:spPr>
        <p:txBody>
          <a:bodyPr/>
          <a:lstStyle/>
          <a:p>
            <a:r>
              <a:rPr lang="zh-CN" altLang="zh-CN" sz="3200" b="1" dirty="0"/>
              <a:t>吃</a:t>
            </a:r>
            <a:r>
              <a:rPr lang="zh-CN" altLang="zh-CN" dirty="0"/>
              <a:t>：上家打出牌，与下家的牌正好组成一副顺子，他就可以吃。</a:t>
            </a:r>
            <a:endParaRPr lang="zh-CN" altLang="zh-CN" dirty="0"/>
          </a:p>
          <a:p>
            <a:r>
              <a:rPr lang="zh-CN" altLang="zh-CN" sz="3200" b="1" dirty="0"/>
              <a:t>碰</a:t>
            </a:r>
            <a:r>
              <a:rPr lang="zh-CN" altLang="zh-CN" dirty="0"/>
              <a:t>：其他人打出一张牌，自己手中有两张相同的牌正好组成一副刻子，他就可以碰。</a:t>
            </a:r>
            <a:endParaRPr lang="zh-CN" altLang="zh-CN" dirty="0"/>
          </a:p>
          <a:p>
            <a:r>
              <a:rPr lang="zh-CN" altLang="zh-CN" sz="3200" b="1" dirty="0"/>
              <a:t>杠</a:t>
            </a:r>
            <a:r>
              <a:rPr lang="zh-CN" altLang="zh-CN" dirty="0"/>
              <a:t>：其他人打出一张牌，自己手中有三张相同的牌，即可杠牌，称为明杠。手中有三张相同的牌，又抓到一张相同的牌，称为暗杠。</a:t>
            </a:r>
            <a:endParaRPr lang="zh-CN" altLang="zh-CN" dirty="0"/>
          </a:p>
          <a:p>
            <a:r>
              <a:rPr lang="zh-CN" altLang="zh-CN" sz="3200" b="1" dirty="0"/>
              <a:t>听</a:t>
            </a:r>
            <a:r>
              <a:rPr lang="zh-CN" altLang="zh-CN" dirty="0"/>
              <a:t>：当你只剩最后一张便可和（念</a:t>
            </a:r>
            <a:r>
              <a:rPr lang="en-US" altLang="zh-CN" dirty="0"/>
              <a:t>hu</a:t>
            </a:r>
            <a:r>
              <a:rPr lang="zh-CN" altLang="zh-CN" dirty="0"/>
              <a:t>）牌时，就可以进入听牌阶段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832" t="24776" r="8367" b="46224"/>
          <a:stretch>
            <a:fillRect/>
          </a:stretch>
        </p:blipFill>
        <p:spPr>
          <a:xfrm>
            <a:off x="641647" y="4959940"/>
            <a:ext cx="3668567" cy="9522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3734" t="33599" r="8967" b="40534"/>
          <a:stretch>
            <a:fillRect/>
          </a:stretch>
        </p:blipFill>
        <p:spPr>
          <a:xfrm>
            <a:off x="4497178" y="4939416"/>
            <a:ext cx="3876688" cy="9729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l="50479" t="47879" r="7735" b="31489"/>
          <a:stretch>
            <a:fillRect/>
          </a:stretch>
        </p:blipFill>
        <p:spPr>
          <a:xfrm rot="10800000">
            <a:off x="8748395" y="4959985"/>
            <a:ext cx="2341880" cy="867410"/>
          </a:xfrm>
          <a:prstGeom prst="flowChartProcess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191340" y="449049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795" y="2305685"/>
            <a:ext cx="10673715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麻雀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筒</a:t>
            </a:r>
            <a:r>
              <a:rPr lang="en-US" altLang="zh-CN"/>
              <a:t>”</a:t>
            </a:r>
            <a:r>
              <a:rPr lang="zh-CN" altLang="en-US"/>
              <a:t>也是因为要用枪打</a:t>
            </a:r>
            <a:r>
              <a:rPr lang="zh-CN" altLang="en-US" b="1"/>
              <a:t>麻雀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索</a:t>
            </a:r>
            <a:r>
              <a:rPr lang="en-US" altLang="zh-CN"/>
              <a:t>”</a:t>
            </a:r>
            <a:r>
              <a:rPr lang="zh-CN" altLang="en-US"/>
              <a:t>也是为了计算捕到了多少</a:t>
            </a:r>
            <a:r>
              <a:rPr lang="zh-CN" altLang="en-US" b="1"/>
              <a:t>麻雀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万</a:t>
            </a:r>
            <a:r>
              <a:rPr lang="en-US" altLang="zh-CN"/>
              <a:t>”</a:t>
            </a:r>
            <a:r>
              <a:rPr lang="zh-CN" altLang="en-US"/>
              <a:t>也是为了奖励捕到了</a:t>
            </a:r>
            <a:r>
              <a:rPr lang="zh-CN" altLang="en-US" b="1"/>
              <a:t>麻雀</a:t>
            </a:r>
            <a:r>
              <a:rPr lang="zh-CN" altLang="en-US"/>
              <a:t>的人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东南西北</a:t>
            </a:r>
            <a:r>
              <a:rPr lang="en-US" altLang="zh-CN"/>
              <a:t>”</a:t>
            </a:r>
            <a:r>
              <a:rPr lang="zh-CN" altLang="en-US"/>
              <a:t>也是为了捕</a:t>
            </a:r>
            <a:r>
              <a:rPr lang="zh-CN" altLang="en-US" b="1"/>
              <a:t>雀</a:t>
            </a:r>
            <a:r>
              <a:rPr lang="zh-CN" altLang="en-US"/>
              <a:t>而存在的因素</a:t>
            </a:r>
            <a:r>
              <a:rPr lang="en-US" altLang="zh-CN"/>
              <a:t>——</a:t>
            </a:r>
            <a:r>
              <a:rPr lang="zh-CN" altLang="en-US"/>
              <a:t>风向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中发白</a:t>
            </a:r>
            <a:r>
              <a:rPr lang="en-US" altLang="zh-CN"/>
              <a:t>”</a:t>
            </a:r>
            <a:r>
              <a:rPr lang="zh-CN" altLang="en-US"/>
              <a:t>是捕</a:t>
            </a:r>
            <a:r>
              <a:rPr lang="zh-CN" altLang="en-US" b="1"/>
              <a:t>雀</a:t>
            </a:r>
            <a:r>
              <a:rPr lang="zh-CN" altLang="en-US"/>
              <a:t>过程中一系列的因素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吃碰杠听胡</a:t>
            </a:r>
            <a:r>
              <a:rPr lang="en-US" altLang="zh-CN"/>
              <a:t>”</a:t>
            </a:r>
            <a:r>
              <a:rPr lang="zh-CN" altLang="en-US"/>
              <a:t>也是捕</a:t>
            </a:r>
            <a:r>
              <a:rPr lang="zh-CN" altLang="en-US" b="1"/>
              <a:t>雀</a:t>
            </a:r>
            <a:r>
              <a:rPr lang="zh-CN" altLang="en-US"/>
              <a:t>这一系列过程中而衍生出来的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85255" y="1457325"/>
            <a:ext cx="5193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麻雀，麻雀，还是麻雀！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563077" y="1093432"/>
            <a:ext cx="3065846" cy="446108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6977" y="100888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代替“一条”：幺鸡出现在麻将中，而且是很奇怪的代替了“一条”，其中缘由当然是因为</a:t>
            </a:r>
            <a:r>
              <a:rPr lang="zh-CN" altLang="en-US" sz="3000" b="1" dirty="0"/>
              <a:t>仓管恨透了偷吃的麻雀</a:t>
            </a:r>
            <a:r>
              <a:rPr lang="zh-CN" altLang="en-US" dirty="0"/>
              <a:t>。由于古代早已有了</a:t>
            </a:r>
            <a:r>
              <a:rPr lang="zh-CN" altLang="en-US" u="sng" dirty="0"/>
              <a:t>军备的习惯，粮食作为最重要的战略物资，看管是有严格的规定，存粮损耗也是有严格的限定，一旦损耗超过规定就要掉脑袋。</a:t>
            </a:r>
            <a:r>
              <a:rPr lang="zh-CN" altLang="en-US" dirty="0"/>
              <a:t>可是陈粮、湿粮都要晾晒，而谷仓中的麻雀太多，它们不但来“抢粮”，甚至还在一座座谷仓屯中修葺了自己的窝，生养一群群的下一代。那么一仓粮食不见了，就是因为“变成”（生养）了麻雀。这也反应出仓</a:t>
            </a:r>
            <a:r>
              <a:rPr lang="zh-CN" altLang="en-US" sz="3000" b="1" dirty="0"/>
              <a:t>管们多么恨透了麻雀，所以用麻雀代替了一条，以此励志（提醒）自己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563075" y="1132944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69785" y="2059669"/>
            <a:ext cx="144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/>
              <a:t>所指：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712210" y="2059940"/>
            <a:ext cx="63233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/>
              <a:t>麻雀牌当中的一个牌，一条</a:t>
            </a:r>
            <a:endParaRPr lang="zh-CN" altLang="en-US" sz="3600" b="1" dirty="0"/>
          </a:p>
          <a:p>
            <a:r>
              <a:rPr lang="zh-CN" altLang="en-US" sz="3600" b="1" dirty="0"/>
              <a:t>麻雀（官吏恨透了的麻雀）</a:t>
            </a:r>
            <a:endParaRPr lang="zh-CN" altLang="en-US" sz="3600" b="1" dirty="0"/>
          </a:p>
          <a:p>
            <a:r>
              <a:rPr lang="zh-CN" altLang="en-US" sz="3600" b="1" dirty="0"/>
              <a:t>         （偷吃粮食的麻雀）</a:t>
            </a:r>
            <a:endParaRPr lang="zh-CN" altLang="en-US" sz="3600" b="1" dirty="0"/>
          </a:p>
          <a:p>
            <a:r>
              <a:rPr lang="zh-CN" altLang="en-US" sz="3600" b="1" dirty="0"/>
              <a:t>对官吏们的警醒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3795" y="1270000"/>
            <a:ext cx="2874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 dirty="0"/>
              <a:t>目录：</a:t>
            </a:r>
            <a:endParaRPr lang="zh-CN" altLang="en-US" sz="4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131060" y="2099945"/>
            <a:ext cx="9187815" cy="25279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3600"/>
              <a:t>1</a:t>
            </a:r>
            <a:r>
              <a:rPr lang="zh-CN" altLang="en-US" sz="3600"/>
              <a:t>、能指</a:t>
            </a:r>
            <a:endParaRPr lang="zh-CN" altLang="en-US" sz="3600"/>
          </a:p>
          <a:p>
            <a:pPr>
              <a:lnSpc>
                <a:spcPct val="110000"/>
              </a:lnSpc>
            </a:pPr>
            <a:r>
              <a:rPr lang="en-US" altLang="zh-CN" sz="3600"/>
              <a:t>2</a:t>
            </a:r>
            <a:r>
              <a:rPr lang="zh-CN" altLang="en-US" sz="3600"/>
              <a:t>、麻雀牌起源说</a:t>
            </a:r>
            <a:r>
              <a:rPr lang="en-US" altLang="zh-CN" sz="3600"/>
              <a:t>——</a:t>
            </a:r>
            <a:r>
              <a:rPr lang="zh-CN" altLang="en-US" sz="3600"/>
              <a:t>幺鸡当时的所指</a:t>
            </a:r>
            <a:endParaRPr lang="zh-CN" altLang="en-US" sz="3600"/>
          </a:p>
          <a:p>
            <a:pPr>
              <a:lnSpc>
                <a:spcPct val="110000"/>
              </a:lnSpc>
            </a:pPr>
            <a:r>
              <a:rPr lang="en-US" altLang="zh-CN" sz="3600"/>
              <a:t>3</a:t>
            </a:r>
            <a:r>
              <a:rPr lang="zh-CN" altLang="en-US" sz="3600"/>
              <a:t>、约定俗成</a:t>
            </a:r>
            <a:r>
              <a:rPr lang="en-US" altLang="zh-CN" sz="3600"/>
              <a:t>——</a:t>
            </a:r>
            <a:r>
              <a:rPr lang="zh-CN" altLang="en-US" sz="3600"/>
              <a:t>幺鸡现在的所指</a:t>
            </a:r>
            <a:endParaRPr lang="zh-CN" altLang="en-US" sz="3600"/>
          </a:p>
          <a:p>
            <a:pPr>
              <a:lnSpc>
                <a:spcPct val="110000"/>
              </a:lnSpc>
            </a:pPr>
            <a:r>
              <a:rPr lang="en-US" altLang="zh-CN" sz="3600"/>
              <a:t>4</a:t>
            </a:r>
            <a:r>
              <a:rPr lang="zh-CN" altLang="en-US" sz="3600"/>
              <a:t>、有趣的一些麻将牌</a:t>
            </a:r>
            <a:endParaRPr lang="zh-CN" altLang="en-US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551782" y="967628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9635" y="2733675"/>
            <a:ext cx="6464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/>
              <a:t>在一局又一局的牌局之中</a:t>
            </a:r>
            <a:endParaRPr lang="zh-CN" altLang="en-US" sz="3600" b="1" dirty="0"/>
          </a:p>
          <a:p>
            <a:r>
              <a:rPr lang="zh-CN" altLang="en-US" sz="3600" b="1" dirty="0"/>
              <a:t>       在日夜战斗之中</a:t>
            </a:r>
            <a:endParaRPr lang="zh-CN" altLang="en-US" sz="36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850730" y="1112624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01535" y="2674349"/>
            <a:ext cx="144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/>
              <a:t>所指：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743960" y="2743200"/>
            <a:ext cx="6323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/>
              <a:t>一种麻将用语，指麻将里一条。</a:t>
            </a:r>
            <a:endParaRPr lang="zh-CN" altLang="en-US" sz="3600" b="1" dirty="0"/>
          </a:p>
          <a:p>
            <a:endParaRPr lang="zh-CN" altLang="en-US" sz="36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788489" y="611625"/>
            <a:ext cx="29535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上</a:t>
            </a:r>
            <a:endParaRPr lang="zh-CN" altLang="en-US" sz="16600" b="1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92325" y="2617632"/>
            <a:ext cx="333145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了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34384" y="-177418"/>
            <a:ext cx="418584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南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3360" y="2458645"/>
            <a:ext cx="38379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太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205" y="-177418"/>
            <a:ext cx="468110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我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1810" y="1171082"/>
            <a:ext cx="7671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</a:rPr>
              <a:t>现代社会</a:t>
            </a:r>
            <a:endParaRPr lang="zh-CN" altLang="en-US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54" y="4087545"/>
            <a:ext cx="1769000" cy="1606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850"/>
          <a:stretch>
            <a:fillRect/>
          </a:stretch>
        </p:blipFill>
        <p:spPr>
          <a:xfrm>
            <a:off x="3393091" y="3061707"/>
            <a:ext cx="2359011" cy="1806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471" y="4095884"/>
            <a:ext cx="1850902" cy="163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307" y="3159437"/>
            <a:ext cx="1763574" cy="157578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387948" y="611625"/>
            <a:ext cx="26360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加</a:t>
            </a:r>
            <a:endParaRPr lang="zh-CN" altLang="en-US" sz="16600" b="1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9946af8af0611e5aafecfb008ed709f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870" y="1363345"/>
            <a:ext cx="3810000" cy="381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0" y="1577340"/>
            <a:ext cx="43167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 dirty="0">
                <a:solidFill>
                  <a:schemeClr val="accent6">
                    <a:lumMod val="50000"/>
                  </a:schemeClr>
                </a:solidFill>
              </a:rPr>
              <a:t>吃红中</a:t>
            </a:r>
            <a:endParaRPr lang="zh-CN" altLang="en-US" sz="7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sz="7200" b="1" dirty="0">
                <a:solidFill>
                  <a:schemeClr val="accent6">
                    <a:lumMod val="50000"/>
                  </a:schemeClr>
                </a:solidFill>
              </a:rPr>
              <a:t>吃发财</a:t>
            </a:r>
            <a:endParaRPr lang="zh-CN" altLang="en-US" sz="7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47280" y="3985260"/>
            <a:ext cx="4006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accent6">
                    <a:lumMod val="75000"/>
                  </a:schemeClr>
                </a:solidFill>
              </a:rPr>
              <a:t>——</a:t>
            </a:r>
            <a:r>
              <a:rPr lang="zh-CN" altLang="en-US" sz="6000" b="1">
                <a:solidFill>
                  <a:schemeClr val="accent6">
                    <a:lumMod val="75000"/>
                  </a:schemeClr>
                </a:solidFill>
              </a:rPr>
              <a:t>吉利</a:t>
            </a:r>
            <a:endParaRPr lang="zh-CN" altLang="en-US" sz="6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02565" y="2306320"/>
            <a:ext cx="10993755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700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谢谢</a:t>
            </a:r>
            <a:endParaRPr lang="zh-CN" altLang="en-US" sz="28700" dirty="0">
              <a:solidFill>
                <a:schemeClr val="accent6">
                  <a:lumMod val="20000"/>
                  <a:lumOff val="80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946" y="2480457"/>
            <a:ext cx="217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能指：</a:t>
            </a:r>
            <a:endParaRPr lang="zh-CN" altLang="en-US" sz="36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9376" r="37790"/>
          <a:stretch>
            <a:fillRect/>
          </a:stretch>
        </p:blipFill>
        <p:spPr>
          <a:xfrm>
            <a:off x="2579567" y="1955924"/>
            <a:ext cx="1775534" cy="15711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43877" y="2187480"/>
            <a:ext cx="24689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err="1"/>
              <a:t>yāo</a:t>
            </a:r>
            <a:r>
              <a:rPr lang="en-US" altLang="zh-CN" sz="6600" b="1" dirty="0"/>
              <a:t> </a:t>
            </a:r>
            <a:r>
              <a:rPr lang="en-US" altLang="zh-CN" sz="6600" b="1" dirty="0" err="1"/>
              <a:t>jī</a:t>
            </a:r>
            <a:r>
              <a:rPr lang="en-US" altLang="zh-CN" sz="6600" b="1" dirty="0"/>
              <a:t> </a:t>
            </a:r>
            <a:endParaRPr lang="zh-CN" altLang="en-US" sz="6600" b="1" dirty="0"/>
          </a:p>
        </p:txBody>
      </p:sp>
      <p:sp>
        <p:nvSpPr>
          <p:cNvPr id="5" name="矩形 4"/>
          <p:cNvSpPr/>
          <p:nvPr/>
        </p:nvSpPr>
        <p:spPr>
          <a:xfrm>
            <a:off x="6912823" y="2654897"/>
            <a:ext cx="3714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one dick. little chick</a:t>
            </a:r>
            <a:endParaRPr lang="zh-CN" altLang="en-US" sz="2800" dirty="0">
              <a:latin typeface="Segoe UI Black" panose="020B0A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6975" y="1619885"/>
            <a:ext cx="1029589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 b="1" dirty="0">
                <a:sym typeface="+mn-ea"/>
              </a:rPr>
              <a:t>幺是通假字通鸟，而幺字在南方的方言中有一的意思。麻将中的幺鸡图案是鸟和鸡的合图。</a:t>
            </a:r>
            <a:endParaRPr lang="zh-CN" altLang="en-US" sz="32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49220" y="3791585"/>
            <a:ext cx="77038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/>
              <a:t>绿色：对美好生活的向往</a:t>
            </a:r>
            <a:endParaRPr lang="zh-CN" altLang="en-US" sz="4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img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969645"/>
            <a:ext cx="5029200" cy="4533900"/>
          </a:xfrm>
          <a:prstGeom prst="rect">
            <a:avLst/>
          </a:prstGeom>
        </p:spPr>
      </p:pic>
      <p:pic>
        <p:nvPicPr>
          <p:cNvPr id="6" name="图片 5" descr="timg[2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5" y="1746250"/>
            <a:ext cx="2743200" cy="3130550"/>
          </a:xfrm>
          <a:prstGeom prst="rect">
            <a:avLst/>
          </a:prstGeom>
        </p:spPr>
      </p:pic>
      <p:pic>
        <p:nvPicPr>
          <p:cNvPr id="7" name="图片 6" descr="timg[4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95" y="1049020"/>
            <a:ext cx="3816985" cy="437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4955" y="2273300"/>
            <a:ext cx="10515600" cy="2159635"/>
          </a:xfrm>
        </p:spPr>
        <p:txBody>
          <a:bodyPr>
            <a:noAutofit/>
          </a:bodyPr>
          <a:p>
            <a:r>
              <a:rPr lang="zh-CN" altLang="en-US" sz="115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lt"/>
              </a:rPr>
              <a:t>麻雀牌起源说</a:t>
            </a:r>
            <a:endParaRPr lang="zh-CN" altLang="en-US" sz="11500" b="1" dirty="0">
              <a:solidFill>
                <a:schemeClr val="accent6">
                  <a:lumMod val="50000"/>
                </a:schemeClr>
              </a:solidFill>
              <a:latin typeface="+mn-lt"/>
              <a:ea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91419" y="1213009"/>
            <a:ext cx="8769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Mahjong</a:t>
            </a:r>
            <a:endParaRPr lang="zh-CN" altLang="en-US" sz="13800" b="1" dirty="0">
              <a:solidFill>
                <a:schemeClr val="accent6">
                  <a:lumMod val="20000"/>
                  <a:lumOff val="80000"/>
                </a:schemeClr>
              </a:solidFill>
              <a:latin typeface="Candara" panose="020E0502030303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27" t="11165" r="37635" b="13176"/>
          <a:stretch>
            <a:fillRect/>
          </a:stretch>
        </p:blipFill>
        <p:spPr>
          <a:xfrm>
            <a:off x="422802" y="1448781"/>
            <a:ext cx="1216241" cy="18376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5671" y="1409555"/>
            <a:ext cx="44743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accent6">
                    <a:lumMod val="50000"/>
                  </a:schemeClr>
                </a:solidFill>
              </a:rPr>
              <a:t>麻将</a:t>
            </a:r>
            <a:endParaRPr lang="zh-CN" altLang="en-US" sz="115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0119" y="3699994"/>
            <a:ext cx="9306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快来快来，我们这儿‘三缺一’呢。</a:t>
            </a:r>
            <a:endParaRPr lang="zh-CN" altLang="en-US" sz="40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8901" y="3107975"/>
            <a:ext cx="17217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CN" altLang="en-US" sz="13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92341" y="3787673"/>
            <a:ext cx="2380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38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3" y="3559051"/>
            <a:ext cx="1363077" cy="1007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3758" y="1305419"/>
            <a:ext cx="86857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Mahjong</a:t>
            </a:r>
            <a:endParaRPr lang="zh-CN" altLang="en-US" sz="13800" dirty="0">
              <a:solidFill>
                <a:schemeClr val="accent6">
                  <a:lumMod val="50000"/>
                </a:schemeClr>
              </a:solidFill>
              <a:latin typeface="Candara" panose="020E0502030303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01007" y="967628"/>
            <a:ext cx="3065846" cy="44610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7256" b="15947"/>
          <a:stretch>
            <a:fillRect/>
          </a:stretch>
        </p:blipFill>
        <p:spPr>
          <a:xfrm>
            <a:off x="5363408" y="2836828"/>
            <a:ext cx="4747481" cy="1858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7256" r="69930" b="15947"/>
          <a:stretch>
            <a:fillRect/>
          </a:stretch>
        </p:blipFill>
        <p:spPr>
          <a:xfrm>
            <a:off x="2510155" y="2836545"/>
            <a:ext cx="1427480" cy="1859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2025" y="1042670"/>
            <a:ext cx="7126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+mj-cs"/>
              </a:rPr>
              <a:t>这是什么？</a:t>
            </a:r>
            <a:endParaRPr lang="zh-CN" altLang="en-US" sz="7200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794170" y="1305248"/>
            <a:ext cx="2734093" cy="39843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9010" y="1305560"/>
            <a:ext cx="10173970" cy="965200"/>
          </a:xfr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筒”的图案就是火药枪的横截面，“筒”即是枪筒，几筒则表示几支火药枪。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9134" y="2451962"/>
            <a:ext cx="1560582" cy="1580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171" r="17287"/>
          <a:stretch>
            <a:fillRect/>
          </a:stretch>
        </p:blipFill>
        <p:spPr>
          <a:xfrm>
            <a:off x="7207429" y="2348377"/>
            <a:ext cx="1567262" cy="185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3944" y="2511587"/>
            <a:ext cx="1513636" cy="15325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8974" y="4303903"/>
            <a:ext cx="1281867" cy="1297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5747" y="2629969"/>
            <a:ext cx="1084712" cy="13081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l="50000" r="26440"/>
          <a:stretch>
            <a:fillRect/>
          </a:stretch>
        </p:blipFill>
        <p:spPr>
          <a:xfrm>
            <a:off x="7138318" y="4323381"/>
            <a:ext cx="763789" cy="12035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8198" y="4328762"/>
            <a:ext cx="1116269" cy="11162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9805" y="4255224"/>
            <a:ext cx="1256009" cy="12717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0"/>
          <a:srcRect l="17104" t="5292" r="15948" b="11326"/>
          <a:stretch>
            <a:fillRect/>
          </a:stretch>
        </p:blipFill>
        <p:spPr>
          <a:xfrm>
            <a:off x="9975814" y="4289288"/>
            <a:ext cx="933491" cy="11626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/>
          <a:srcRect t="17256" b="15947"/>
          <a:stretch>
            <a:fillRect/>
          </a:stretch>
        </p:blipFill>
        <p:spPr>
          <a:xfrm>
            <a:off x="741878" y="2864133"/>
            <a:ext cx="4747481" cy="185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WPS 演示</Application>
  <PresentationFormat>宽屏</PresentationFormat>
  <Paragraphs>143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Segoe UI Black</vt:lpstr>
      <vt:lpstr>Candara</vt:lpstr>
      <vt:lpstr>Microsoft Sans Serif</vt:lpstr>
      <vt:lpstr>微软雅黑</vt:lpstr>
      <vt:lpstr>Arial Unicode MS</vt:lpstr>
      <vt:lpstr>等线 Light</vt:lpstr>
      <vt:lpstr>等线</vt:lpstr>
      <vt:lpstr>Calibri</vt:lpstr>
      <vt:lpstr>方正粗黑宋简体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麻雀牌起源说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“东南西北”为风向，故称“风”，火药枪射鸟应考虑风向。</vt:lpstr>
      <vt:lpstr>基本规则</vt:lpstr>
      <vt:lpstr>“碰”即“彭”的枪声</vt:lpstr>
      <vt:lpstr>PowerPoint 演示文稿</vt:lpstr>
      <vt:lpstr>打牌术语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junyuan Yu</dc:creator>
  <cp:lastModifiedBy>dingy</cp:lastModifiedBy>
  <cp:revision>86</cp:revision>
  <dcterms:created xsi:type="dcterms:W3CDTF">2019-10-26T14:28:00Z</dcterms:created>
  <dcterms:modified xsi:type="dcterms:W3CDTF">2019-11-11T11:21:20Z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